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A2C"/>
    <a:srgbClr val="97B728"/>
    <a:srgbClr val="006884"/>
    <a:srgbClr val="008B94"/>
    <a:srgbClr val="B0D232"/>
    <a:srgbClr val="00BAC8"/>
    <a:srgbClr val="009BA8"/>
    <a:srgbClr val="98B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8B728"/>
                </a:solidFill>
                <a:latin typeface="+mn-lt"/>
              </a:defRPr>
            </a:lvl1pPr>
          </a:lstStyle>
          <a:p>
            <a:r>
              <a:rPr lang="es-ES" dirty="0" err="1" smtClean="0"/>
              <a:t>Títol</a:t>
            </a:r>
            <a:r>
              <a:rPr lang="es-ES" dirty="0" smtClean="0"/>
              <a:t> i </a:t>
            </a:r>
            <a:r>
              <a:rPr lang="es-ES" dirty="0" err="1" smtClean="0"/>
              <a:t>subtítol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Autor</a:t>
            </a:r>
          </a:p>
          <a:p>
            <a:r>
              <a:rPr lang="es-ES" dirty="0" err="1" smtClean="0"/>
              <a:t>Dia</a:t>
            </a:r>
            <a:endParaRPr lang="es-ES" dirty="0" smtClean="0"/>
          </a:p>
          <a:p>
            <a:r>
              <a:rPr lang="es-ES" dirty="0" err="1" smtClean="0"/>
              <a:t>Lloc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581" y="6152642"/>
            <a:ext cx="3099820" cy="536668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388226" y="518612"/>
            <a:ext cx="160454" cy="5882185"/>
          </a:xfrm>
          <a:prstGeom prst="rect">
            <a:avLst/>
          </a:prstGeom>
          <a:solidFill>
            <a:srgbClr val="98B728"/>
          </a:solidFill>
          <a:ln>
            <a:solidFill>
              <a:srgbClr val="98B7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11642302" y="518611"/>
            <a:ext cx="160454" cy="5882185"/>
          </a:xfrm>
          <a:prstGeom prst="rect">
            <a:avLst/>
          </a:prstGeom>
          <a:solidFill>
            <a:srgbClr val="009BA8"/>
          </a:solidFill>
          <a:ln>
            <a:solidFill>
              <a:srgbClr val="009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5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25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45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4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9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16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30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28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90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46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57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agregar texto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EA54-133F-451B-B70F-40FF6FBD7059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ángulo 10"/>
          <p:cNvSpPr/>
          <p:nvPr userDrawn="1"/>
        </p:nvSpPr>
        <p:spPr>
          <a:xfrm>
            <a:off x="11641667" y="0"/>
            <a:ext cx="550333" cy="6858000"/>
          </a:xfrm>
          <a:prstGeom prst="rect">
            <a:avLst/>
          </a:prstGeom>
          <a:solidFill>
            <a:srgbClr val="009BA8"/>
          </a:solidFill>
          <a:ln>
            <a:solidFill>
              <a:srgbClr val="009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SAPG_B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10847394" y="5489573"/>
            <a:ext cx="2096512" cy="3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6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98B72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/>
          <p:cNvGrpSpPr/>
          <p:nvPr/>
        </p:nvGrpSpPr>
        <p:grpSpPr>
          <a:xfrm>
            <a:off x="4345321" y="4865660"/>
            <a:ext cx="1620000" cy="1448125"/>
            <a:chOff x="5068125" y="4857013"/>
            <a:chExt cx="1620000" cy="1448125"/>
          </a:xfrm>
        </p:grpSpPr>
        <p:sp>
          <p:nvSpPr>
            <p:cNvPr id="63" name="object 29"/>
            <p:cNvSpPr/>
            <p:nvPr/>
          </p:nvSpPr>
          <p:spPr>
            <a:xfrm>
              <a:off x="5855266" y="4857013"/>
              <a:ext cx="45719" cy="720000"/>
            </a:xfrm>
            <a:custGeom>
              <a:avLst/>
              <a:gdLst/>
              <a:ahLst/>
              <a:cxnLst/>
              <a:rect l="l" t="t" r="r" b="b"/>
              <a:pathLst>
                <a:path h="2082164">
                  <a:moveTo>
                    <a:pt x="0" y="0"/>
                  </a:moveTo>
                  <a:lnTo>
                    <a:pt x="0" y="2081542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68" name="object 29"/>
            <p:cNvSpPr/>
            <p:nvPr/>
          </p:nvSpPr>
          <p:spPr>
            <a:xfrm rot="5400000">
              <a:off x="5848676" y="4853887"/>
              <a:ext cx="58898" cy="1505152"/>
            </a:xfrm>
            <a:custGeom>
              <a:avLst/>
              <a:gdLst/>
              <a:ahLst/>
              <a:cxnLst/>
              <a:rect l="l" t="t" r="r" b="b"/>
              <a:pathLst>
                <a:path h="2082164">
                  <a:moveTo>
                    <a:pt x="0" y="0"/>
                  </a:moveTo>
                  <a:lnTo>
                    <a:pt x="0" y="2081542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69" name="Rectángulo 68"/>
            <p:cNvSpPr/>
            <p:nvPr/>
          </p:nvSpPr>
          <p:spPr>
            <a:xfrm>
              <a:off x="5068125" y="5635722"/>
              <a:ext cx="1620000" cy="669416"/>
            </a:xfrm>
            <a:prstGeom prst="rect">
              <a:avLst/>
            </a:prstGeom>
            <a:solidFill>
              <a:srgbClr val="97B7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/>
              <a:r>
                <a:rPr lang="ca-ES" sz="950" dirty="0" smtClean="0">
                  <a:solidFill>
                    <a:schemeClr val="bg1"/>
                  </a:solidFill>
                </a:rPr>
                <a:t>Adjunta a la Direcció Operacions Assistencials </a:t>
              </a:r>
            </a:p>
            <a:p>
              <a:pPr algn="ctr"/>
              <a:r>
                <a:rPr lang="ca-ES" sz="95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ca-ES" sz="950" dirty="0" smtClean="0">
                  <a:solidFill>
                    <a:schemeClr val="bg1"/>
                  </a:solidFill>
                </a:rPr>
                <a:t>Esther </a:t>
              </a:r>
              <a:r>
                <a:rPr lang="ca-ES" sz="950" dirty="0" smtClean="0">
                  <a:solidFill>
                    <a:schemeClr val="bg1"/>
                  </a:solidFill>
                </a:rPr>
                <a:t>Catena</a:t>
              </a:r>
            </a:p>
          </p:txBody>
        </p:sp>
      </p:grpSp>
      <p:sp>
        <p:nvSpPr>
          <p:cNvPr id="71" name="object 29"/>
          <p:cNvSpPr/>
          <p:nvPr/>
        </p:nvSpPr>
        <p:spPr>
          <a:xfrm rot="10800000">
            <a:off x="4616673" y="2782519"/>
            <a:ext cx="0" cy="1836000"/>
          </a:xfrm>
          <a:custGeom>
            <a:avLst/>
            <a:gdLst/>
            <a:ahLst/>
            <a:cxnLst/>
            <a:rect l="l" t="t" r="r" b="b"/>
            <a:pathLst>
              <a:path h="2082164">
                <a:moveTo>
                  <a:pt x="0" y="0"/>
                </a:moveTo>
                <a:lnTo>
                  <a:pt x="0" y="2081542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7" name="bg object 20"/>
          <p:cNvSpPr/>
          <p:nvPr/>
        </p:nvSpPr>
        <p:spPr>
          <a:xfrm>
            <a:off x="1728650" y="1770303"/>
            <a:ext cx="4805839" cy="2633663"/>
          </a:xfrm>
          <a:custGeom>
            <a:avLst/>
            <a:gdLst/>
            <a:ahLst/>
            <a:cxnLst/>
            <a:rect l="l" t="t" r="r" b="b"/>
            <a:pathLst>
              <a:path w="6407784" h="3511550">
                <a:moveTo>
                  <a:pt x="0" y="3511346"/>
                </a:moveTo>
                <a:lnTo>
                  <a:pt x="0" y="3511346"/>
                </a:lnTo>
              </a:path>
              <a:path w="6407784" h="3511550">
                <a:moveTo>
                  <a:pt x="6407581" y="3511346"/>
                </a:moveTo>
                <a:lnTo>
                  <a:pt x="6407581" y="3511346"/>
                </a:lnTo>
              </a:path>
              <a:path w="6407784" h="3511550">
                <a:moveTo>
                  <a:pt x="6407581" y="0"/>
                </a:moveTo>
                <a:lnTo>
                  <a:pt x="6407581" y="0"/>
                </a:lnTo>
              </a:path>
              <a:path w="6407784" h="3511550">
                <a:moveTo>
                  <a:pt x="0" y="0"/>
                </a:moveTo>
                <a:lnTo>
                  <a:pt x="0" y="0"/>
                </a:lnTo>
              </a:path>
            </a:pathLst>
          </a:custGeom>
          <a:ln w="14820">
            <a:solidFill>
              <a:srgbClr val="008B94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35" name="object 22"/>
          <p:cNvSpPr/>
          <p:nvPr/>
        </p:nvSpPr>
        <p:spPr>
          <a:xfrm>
            <a:off x="3769740" y="0"/>
            <a:ext cx="0" cy="11430"/>
          </a:xfrm>
          <a:custGeom>
            <a:avLst/>
            <a:gdLst/>
            <a:ahLst/>
            <a:cxnLst/>
            <a:rect l="l" t="t" r="r" b="b"/>
            <a:pathLst>
              <a:path h="15240">
                <a:moveTo>
                  <a:pt x="0" y="14820"/>
                </a:moveTo>
                <a:lnTo>
                  <a:pt x="0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008B94"/>
          </a:solidFill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36" name="object 23"/>
          <p:cNvSpPr/>
          <p:nvPr/>
        </p:nvSpPr>
        <p:spPr>
          <a:xfrm>
            <a:off x="3769740" y="15311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820">
            <a:solidFill>
              <a:srgbClr val="008B94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38" name="object 25"/>
          <p:cNvSpPr/>
          <p:nvPr/>
        </p:nvSpPr>
        <p:spPr>
          <a:xfrm>
            <a:off x="5004095" y="0"/>
            <a:ext cx="0" cy="11430"/>
          </a:xfrm>
          <a:custGeom>
            <a:avLst/>
            <a:gdLst/>
            <a:ahLst/>
            <a:cxnLst/>
            <a:rect l="l" t="t" r="r" b="b"/>
            <a:pathLst>
              <a:path h="15240">
                <a:moveTo>
                  <a:pt x="0" y="14820"/>
                </a:moveTo>
                <a:lnTo>
                  <a:pt x="0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008B94"/>
          </a:solidFill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39" name="object 26"/>
          <p:cNvSpPr/>
          <p:nvPr/>
        </p:nvSpPr>
        <p:spPr>
          <a:xfrm>
            <a:off x="5004095" y="1759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820">
            <a:solidFill>
              <a:srgbClr val="008B94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64" name="object 28"/>
          <p:cNvSpPr/>
          <p:nvPr/>
        </p:nvSpPr>
        <p:spPr>
          <a:xfrm flipV="1">
            <a:off x="3393386" y="1116426"/>
            <a:ext cx="5868000" cy="75054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711" y="0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65" name="object 29"/>
          <p:cNvSpPr/>
          <p:nvPr/>
        </p:nvSpPr>
        <p:spPr>
          <a:xfrm>
            <a:off x="9266025" y="73953"/>
            <a:ext cx="0" cy="1800000"/>
          </a:xfrm>
          <a:custGeom>
            <a:avLst/>
            <a:gdLst/>
            <a:ahLst/>
            <a:cxnLst/>
            <a:rect l="l" t="t" r="r" b="b"/>
            <a:pathLst>
              <a:path h="2082164">
                <a:moveTo>
                  <a:pt x="0" y="0"/>
                </a:moveTo>
                <a:lnTo>
                  <a:pt x="0" y="2081542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108" name="Rectángulo 107"/>
          <p:cNvSpPr/>
          <p:nvPr/>
        </p:nvSpPr>
        <p:spPr>
          <a:xfrm>
            <a:off x="9360656" y="100445"/>
            <a:ext cx="1620000" cy="57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Secretari tècnic, Protecció de dades i Transparència</a:t>
            </a:r>
          </a:p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Eduard Duran</a:t>
            </a:r>
            <a:endParaRPr lang="ca-ES" sz="950" dirty="0">
              <a:solidFill>
                <a:schemeClr val="tx1"/>
              </a:solidFill>
            </a:endParaRPr>
          </a:p>
        </p:txBody>
      </p:sp>
      <p:sp>
        <p:nvSpPr>
          <p:cNvPr id="109" name="Rectángulo 108"/>
          <p:cNvSpPr/>
          <p:nvPr/>
        </p:nvSpPr>
        <p:spPr>
          <a:xfrm>
            <a:off x="9360656" y="718783"/>
            <a:ext cx="1620000" cy="66980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Secretari Consell Rector</a:t>
            </a:r>
          </a:p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Andrea </a:t>
            </a:r>
            <a:r>
              <a:rPr lang="ca-ES" sz="950" dirty="0" err="1" smtClean="0">
                <a:solidFill>
                  <a:schemeClr val="tx1"/>
                </a:solidFill>
              </a:rPr>
              <a:t>Cerdán</a:t>
            </a:r>
            <a:endParaRPr lang="ca-ES" sz="950" dirty="0" smtClean="0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Manel </a:t>
            </a:r>
            <a:r>
              <a:rPr lang="ca-ES" sz="950" dirty="0" err="1" smtClean="0">
                <a:solidFill>
                  <a:schemeClr val="tx1"/>
                </a:solidFill>
              </a:rPr>
              <a:t>Tornadijo</a:t>
            </a:r>
            <a:r>
              <a:rPr lang="ca-ES" sz="950" dirty="0" smtClean="0">
                <a:solidFill>
                  <a:schemeClr val="tx1"/>
                </a:solidFill>
              </a:rPr>
              <a:t> (en funcions)</a:t>
            </a:r>
            <a:endParaRPr lang="ca-ES" sz="950" dirty="0">
              <a:solidFill>
                <a:schemeClr val="tx1"/>
              </a:solidFill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9360656" y="1425983"/>
            <a:ext cx="1620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Cap de Comunicació</a:t>
            </a:r>
          </a:p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tx1"/>
                </a:solidFill>
              </a:rPr>
              <a:t>Irene Blasco</a:t>
            </a:r>
            <a:endParaRPr lang="ca-ES" sz="950" dirty="0">
              <a:solidFill>
                <a:schemeClr val="tx1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153298" y="3207190"/>
            <a:ext cx="2230589" cy="576000"/>
            <a:chOff x="1344697" y="3128067"/>
            <a:chExt cx="2027807" cy="576000"/>
          </a:xfrm>
        </p:grpSpPr>
        <p:sp>
          <p:nvSpPr>
            <p:cNvPr id="11" name="bg object 24"/>
            <p:cNvSpPr/>
            <p:nvPr/>
          </p:nvSpPr>
          <p:spPr>
            <a:xfrm>
              <a:off x="1572504" y="3393208"/>
              <a:ext cx="1800000" cy="45719"/>
            </a:xfrm>
            <a:custGeom>
              <a:avLst/>
              <a:gdLst/>
              <a:ahLst/>
              <a:cxnLst/>
              <a:rect l="l" t="t" r="r" b="b"/>
              <a:pathLst>
                <a:path w="1080770">
                  <a:moveTo>
                    <a:pt x="0" y="0"/>
                  </a:moveTo>
                  <a:lnTo>
                    <a:pt x="1080439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103" name="Rectángulo 102"/>
            <p:cNvSpPr/>
            <p:nvPr/>
          </p:nvSpPr>
          <p:spPr>
            <a:xfrm>
              <a:off x="1344697" y="3128067"/>
              <a:ext cx="1620000" cy="576000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Àrea de Qualitat i Organització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Rosa Simón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1154078" y="3857053"/>
            <a:ext cx="2234695" cy="720000"/>
            <a:chOff x="1980465" y="3056708"/>
            <a:chExt cx="2031541" cy="720000"/>
          </a:xfrm>
        </p:grpSpPr>
        <p:sp>
          <p:nvSpPr>
            <p:cNvPr id="12" name="bg object 25"/>
            <p:cNvSpPr/>
            <p:nvPr/>
          </p:nvSpPr>
          <p:spPr>
            <a:xfrm>
              <a:off x="2212006" y="3393849"/>
              <a:ext cx="1800000" cy="45719"/>
            </a:xfrm>
            <a:custGeom>
              <a:avLst/>
              <a:gdLst/>
              <a:ahLst/>
              <a:cxnLst/>
              <a:rect l="l" t="t" r="r" b="b"/>
              <a:pathLst>
                <a:path w="1084579">
                  <a:moveTo>
                    <a:pt x="0" y="0"/>
                  </a:moveTo>
                  <a:lnTo>
                    <a:pt x="1084148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104" name="Rectángulo 103"/>
            <p:cNvSpPr/>
            <p:nvPr/>
          </p:nvSpPr>
          <p:spPr>
            <a:xfrm>
              <a:off x="1980465" y="3056708"/>
              <a:ext cx="1620000" cy="720000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Àrea d’Atenció a la Ciutadania, Treball Social i RSC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Mercè Font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upo 147"/>
          <p:cNvGrpSpPr/>
          <p:nvPr/>
        </p:nvGrpSpPr>
        <p:grpSpPr>
          <a:xfrm>
            <a:off x="1154588" y="4650916"/>
            <a:ext cx="2223475" cy="576000"/>
            <a:chOff x="1980465" y="3801768"/>
            <a:chExt cx="2021341" cy="576000"/>
          </a:xfrm>
        </p:grpSpPr>
        <p:sp>
          <p:nvSpPr>
            <p:cNvPr id="14" name="bg object 27"/>
            <p:cNvSpPr/>
            <p:nvPr/>
          </p:nvSpPr>
          <p:spPr>
            <a:xfrm>
              <a:off x="2201806" y="4066909"/>
              <a:ext cx="1800000" cy="45719"/>
            </a:xfrm>
            <a:custGeom>
              <a:avLst/>
              <a:gdLst/>
              <a:ahLst/>
              <a:cxnLst/>
              <a:rect l="l" t="t" r="r" b="b"/>
              <a:pathLst>
                <a:path w="1084579">
                  <a:moveTo>
                    <a:pt x="0" y="0"/>
                  </a:moveTo>
                  <a:lnTo>
                    <a:pt x="1084148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105" name="Rectángulo 104"/>
            <p:cNvSpPr/>
            <p:nvPr/>
          </p:nvSpPr>
          <p:spPr>
            <a:xfrm>
              <a:off x="1980465" y="3801768"/>
              <a:ext cx="1620000" cy="576000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Àrea de Sistemes d’Informació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Mariano Gutiérrez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1154361" y="5300779"/>
            <a:ext cx="2228479" cy="720000"/>
            <a:chOff x="1980465" y="5539110"/>
            <a:chExt cx="2025890" cy="720000"/>
          </a:xfrm>
        </p:grpSpPr>
        <p:sp>
          <p:nvSpPr>
            <p:cNvPr id="13" name="bg object 26"/>
            <p:cNvSpPr/>
            <p:nvPr/>
          </p:nvSpPr>
          <p:spPr>
            <a:xfrm>
              <a:off x="2206355" y="5899110"/>
              <a:ext cx="1800000" cy="0"/>
            </a:xfrm>
            <a:custGeom>
              <a:avLst/>
              <a:gdLst/>
              <a:ahLst/>
              <a:cxnLst/>
              <a:rect l="l" t="t" r="r" b="b"/>
              <a:pathLst>
                <a:path w="1084579">
                  <a:moveTo>
                    <a:pt x="0" y="0"/>
                  </a:moveTo>
                  <a:lnTo>
                    <a:pt x="1084148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107" name="Rectángulo 106"/>
            <p:cNvSpPr/>
            <p:nvPr/>
          </p:nvSpPr>
          <p:spPr>
            <a:xfrm>
              <a:off x="1980465" y="5539110"/>
              <a:ext cx="1620000" cy="720000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Àrea </a:t>
              </a:r>
              <a:r>
                <a:rPr lang="ca-ES" sz="950" dirty="0" err="1" smtClean="0">
                  <a:solidFill>
                    <a:schemeClr val="bg1"/>
                  </a:solidFill>
                </a:rPr>
                <a:t>Econòmicofinancera</a:t>
              </a:r>
              <a:r>
                <a:rPr lang="ca-ES" sz="950" dirty="0" smtClean="0">
                  <a:solidFill>
                    <a:schemeClr val="bg1"/>
                  </a:solidFill>
                </a:rPr>
                <a:t> i Serveis Generals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Ricard Crespo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upo 120"/>
          <p:cNvGrpSpPr/>
          <p:nvPr/>
        </p:nvGrpSpPr>
        <p:grpSpPr>
          <a:xfrm>
            <a:off x="1153713" y="6094641"/>
            <a:ext cx="2226776" cy="625140"/>
            <a:chOff x="2018417" y="5124688"/>
            <a:chExt cx="2024341" cy="625140"/>
          </a:xfrm>
        </p:grpSpPr>
        <p:sp>
          <p:nvSpPr>
            <p:cNvPr id="122" name="bg object 26"/>
            <p:cNvSpPr/>
            <p:nvPr/>
          </p:nvSpPr>
          <p:spPr>
            <a:xfrm>
              <a:off x="2199558" y="5450182"/>
              <a:ext cx="1843200" cy="0"/>
            </a:xfrm>
            <a:custGeom>
              <a:avLst/>
              <a:gdLst/>
              <a:ahLst/>
              <a:cxnLst/>
              <a:rect l="l" t="t" r="r" b="b"/>
              <a:pathLst>
                <a:path w="1084579">
                  <a:moveTo>
                    <a:pt x="0" y="0"/>
                  </a:moveTo>
                  <a:lnTo>
                    <a:pt x="1084148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124" name="Rectángulo 123"/>
            <p:cNvSpPr/>
            <p:nvPr/>
          </p:nvSpPr>
          <p:spPr>
            <a:xfrm>
              <a:off x="2018417" y="5124688"/>
              <a:ext cx="1620000" cy="625140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de Docència, Recerca  i Innovació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Joan Miquel Carbonell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74" name="Rectángulo 73"/>
          <p:cNvSpPr/>
          <p:nvPr/>
        </p:nvSpPr>
        <p:spPr>
          <a:xfrm>
            <a:off x="9309572" y="3089074"/>
            <a:ext cx="1620000" cy="36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Àrea Mèdica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Helena Camell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79" name="Rectángulo 78"/>
          <p:cNvSpPr/>
          <p:nvPr/>
        </p:nvSpPr>
        <p:spPr>
          <a:xfrm>
            <a:off x="9309572" y="3486468"/>
            <a:ext cx="1620000" cy="36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Àrea Quirúrgica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Diana Escolà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86" name="Rectángulo 85"/>
          <p:cNvSpPr/>
          <p:nvPr/>
        </p:nvSpPr>
        <p:spPr>
          <a:xfrm>
            <a:off x="9309572" y="3883862"/>
            <a:ext cx="1620000" cy="504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Anestèsia i Reanimació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Antonio </a:t>
            </a:r>
            <a:r>
              <a:rPr lang="ca-ES" sz="850" dirty="0" err="1" smtClean="0">
                <a:solidFill>
                  <a:schemeClr val="tx1"/>
                </a:solidFill>
              </a:rPr>
              <a:t>Chamero</a:t>
            </a:r>
            <a:endParaRPr lang="ca-ES" sz="850" dirty="0" smtClean="0">
              <a:solidFill>
                <a:schemeClr val="tx1"/>
              </a:solidFill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9309572" y="4425256"/>
            <a:ext cx="1620000" cy="36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Àrea </a:t>
            </a:r>
            <a:r>
              <a:rPr lang="ca-ES" sz="850" dirty="0" err="1" smtClean="0">
                <a:solidFill>
                  <a:schemeClr val="tx1"/>
                </a:solidFill>
              </a:rPr>
              <a:t>Materno</a:t>
            </a:r>
            <a:r>
              <a:rPr lang="ca-ES" sz="850" dirty="0" smtClean="0">
                <a:solidFill>
                  <a:schemeClr val="tx1"/>
                </a:solidFill>
              </a:rPr>
              <a:t>-Infantil 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Anna Torres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88" name="Rectángulo 87"/>
          <p:cNvSpPr/>
          <p:nvPr/>
        </p:nvSpPr>
        <p:spPr>
          <a:xfrm>
            <a:off x="9309572" y="4822650"/>
            <a:ext cx="1620000" cy="36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Àrea Aparell Locomotor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Llorenç Mateo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89" name="Rectángulo 88"/>
          <p:cNvSpPr/>
          <p:nvPr/>
        </p:nvSpPr>
        <p:spPr>
          <a:xfrm>
            <a:off x="9309572" y="5220044"/>
            <a:ext cx="1620000" cy="72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Àrea Atenció Immediata</a:t>
            </a:r>
          </a:p>
          <a:p>
            <a:r>
              <a:rPr lang="ca-ES" sz="850" dirty="0">
                <a:solidFill>
                  <a:schemeClr val="tx1"/>
                </a:solidFill>
              </a:rPr>
              <a:t>Alt Penedès – </a:t>
            </a:r>
            <a:r>
              <a:rPr lang="ca-ES" sz="850" dirty="0" smtClean="0">
                <a:solidFill>
                  <a:schemeClr val="tx1"/>
                </a:solidFill>
              </a:rPr>
              <a:t>Francesc </a:t>
            </a:r>
            <a:r>
              <a:rPr lang="ca-ES" sz="850" dirty="0" err="1" smtClean="0">
                <a:solidFill>
                  <a:schemeClr val="tx1"/>
                </a:solidFill>
              </a:rPr>
              <a:t>Chavalés</a:t>
            </a:r>
            <a:endParaRPr lang="ca-ES" sz="850" dirty="0">
              <a:solidFill>
                <a:schemeClr val="tx1"/>
              </a:solidFill>
            </a:endParaRPr>
          </a:p>
          <a:p>
            <a:r>
              <a:rPr lang="ca-ES" sz="850" dirty="0">
                <a:solidFill>
                  <a:schemeClr val="tx1"/>
                </a:solidFill>
              </a:rPr>
              <a:t>Garraf – </a:t>
            </a:r>
            <a:r>
              <a:rPr lang="ca-ES" sz="850" dirty="0" smtClean="0">
                <a:solidFill>
                  <a:schemeClr val="tx1"/>
                </a:solidFill>
              </a:rPr>
              <a:t>Urgències: Clara Gris</a:t>
            </a:r>
          </a:p>
          <a:p>
            <a:r>
              <a:rPr lang="ca-ES" sz="850" dirty="0" smtClean="0">
                <a:solidFill>
                  <a:schemeClr val="tx1"/>
                </a:solidFill>
              </a:rPr>
              <a:t>                SEM: José M. Soto</a:t>
            </a:r>
          </a:p>
          <a:p>
            <a:r>
              <a:rPr lang="ca-ES" sz="850" dirty="0">
                <a:solidFill>
                  <a:schemeClr val="tx1"/>
                </a:solidFill>
              </a:rPr>
              <a:t> </a:t>
            </a:r>
            <a:r>
              <a:rPr lang="ca-ES" sz="850" dirty="0" smtClean="0">
                <a:solidFill>
                  <a:schemeClr val="tx1"/>
                </a:solidFill>
              </a:rPr>
              <a:t>               UCI: Sandra </a:t>
            </a:r>
            <a:r>
              <a:rPr lang="ca-ES" sz="850" dirty="0" err="1" smtClean="0">
                <a:solidFill>
                  <a:schemeClr val="tx1"/>
                </a:solidFill>
              </a:rPr>
              <a:t>Leal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90" name="Rectángulo 89"/>
          <p:cNvSpPr/>
          <p:nvPr/>
        </p:nvSpPr>
        <p:spPr>
          <a:xfrm>
            <a:off x="9309572" y="5977438"/>
            <a:ext cx="1620000" cy="36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Diagnòstic per la Imatge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Mercedes Rodríguez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9309572" y="6373879"/>
            <a:ext cx="1620000" cy="360000"/>
          </a:xfrm>
          <a:prstGeom prst="rect">
            <a:avLst/>
          </a:prstGeom>
          <a:solidFill>
            <a:srgbClr val="A8C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Àrea de Farmàcia</a:t>
            </a:r>
          </a:p>
          <a:p>
            <a:pPr algn="ctr"/>
            <a:r>
              <a:rPr lang="ca-ES" sz="850" dirty="0" smtClean="0">
                <a:solidFill>
                  <a:schemeClr val="tx1"/>
                </a:solidFill>
              </a:rPr>
              <a:t>Glòria Alba</a:t>
            </a:r>
            <a:endParaRPr lang="ca-ES" sz="850" dirty="0">
              <a:solidFill>
                <a:schemeClr val="tx1"/>
              </a:solidFill>
            </a:endParaRPr>
          </a:p>
        </p:txBody>
      </p:sp>
      <p:sp>
        <p:nvSpPr>
          <p:cNvPr id="113" name="object 29"/>
          <p:cNvSpPr/>
          <p:nvPr/>
        </p:nvSpPr>
        <p:spPr>
          <a:xfrm rot="5400000">
            <a:off x="5399740" y="560069"/>
            <a:ext cx="0" cy="4050000"/>
          </a:xfrm>
          <a:custGeom>
            <a:avLst/>
            <a:gdLst/>
            <a:ahLst/>
            <a:cxnLst/>
            <a:rect l="l" t="t" r="r" b="b"/>
            <a:pathLst>
              <a:path h="2082164">
                <a:moveTo>
                  <a:pt x="0" y="0"/>
                </a:moveTo>
                <a:lnTo>
                  <a:pt x="0" y="2081542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grpSp>
        <p:nvGrpSpPr>
          <p:cNvPr id="134" name="Grupo 133"/>
          <p:cNvGrpSpPr/>
          <p:nvPr/>
        </p:nvGrpSpPr>
        <p:grpSpPr>
          <a:xfrm>
            <a:off x="3847632" y="2109877"/>
            <a:ext cx="5273066" cy="972000"/>
            <a:chOff x="4499388" y="2050737"/>
            <a:chExt cx="5273066" cy="972000"/>
          </a:xfrm>
        </p:grpSpPr>
        <p:grpSp>
          <p:nvGrpSpPr>
            <p:cNvPr id="132" name="Grupo 131"/>
            <p:cNvGrpSpPr/>
            <p:nvPr/>
          </p:nvGrpSpPr>
          <p:grpSpPr>
            <a:xfrm>
              <a:off x="8076496" y="2050737"/>
              <a:ext cx="1695958" cy="972000"/>
              <a:chOff x="8357454" y="2543352"/>
              <a:chExt cx="1695958" cy="972000"/>
            </a:xfrm>
          </p:grpSpPr>
          <p:sp>
            <p:nvSpPr>
              <p:cNvPr id="118" name="Rectángulo 117"/>
              <p:cNvSpPr/>
              <p:nvPr/>
            </p:nvSpPr>
            <p:spPr>
              <a:xfrm>
                <a:off x="8433412" y="2733185"/>
                <a:ext cx="1620000" cy="540000"/>
              </a:xfrm>
              <a:prstGeom prst="rect">
                <a:avLst/>
              </a:prstGeom>
              <a:solidFill>
                <a:srgbClr val="97B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72000" bIns="36000" rtlCol="0" anchor="t" anchorCtr="0"/>
              <a:lstStyle/>
              <a:p>
                <a:pPr algn="ctr"/>
                <a:r>
                  <a:rPr lang="ca-ES" sz="950" dirty="0" smtClean="0">
                    <a:solidFill>
                      <a:schemeClr val="bg1"/>
                    </a:solidFill>
                  </a:rPr>
                  <a:t>Subdirecció Infermeria </a:t>
                </a:r>
              </a:p>
              <a:p>
                <a:pPr algn="ctr">
                  <a:spcBef>
                    <a:spcPts val="500"/>
                  </a:spcBef>
                </a:pPr>
                <a:r>
                  <a:rPr lang="ca-ES" sz="950" dirty="0" smtClean="0">
                    <a:solidFill>
                      <a:schemeClr val="bg1"/>
                    </a:solidFill>
                  </a:rPr>
                  <a:t>Vanessa Bermejo</a:t>
                </a:r>
                <a:endParaRPr lang="ca-ES" sz="9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object 29"/>
              <p:cNvSpPr/>
              <p:nvPr/>
            </p:nvSpPr>
            <p:spPr>
              <a:xfrm>
                <a:off x="8357454" y="2543352"/>
                <a:ext cx="0" cy="972000"/>
              </a:xfrm>
              <a:custGeom>
                <a:avLst/>
                <a:gdLst/>
                <a:ahLst/>
                <a:cxnLst/>
                <a:rect l="l" t="t" r="r" b="b"/>
                <a:pathLst>
                  <a:path h="2082164">
                    <a:moveTo>
                      <a:pt x="0" y="0"/>
                    </a:moveTo>
                    <a:lnTo>
                      <a:pt x="0" y="2081542"/>
                    </a:lnTo>
                  </a:path>
                </a:pathLst>
              </a:custGeom>
              <a:ln w="7416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 lang="ca-ES" sz="950" dirty="0"/>
              </a:p>
            </p:txBody>
          </p:sp>
        </p:grpSp>
        <p:sp>
          <p:nvSpPr>
            <p:cNvPr id="116" name="Rectángulo 115"/>
            <p:cNvSpPr/>
            <p:nvPr/>
          </p:nvSpPr>
          <p:spPr>
            <a:xfrm>
              <a:off x="4499388" y="2246964"/>
              <a:ext cx="1620000" cy="540000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Àrea Infermeria Corporativa 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err="1" smtClean="0">
                  <a:solidFill>
                    <a:schemeClr val="bg1"/>
                  </a:solidFill>
                </a:rPr>
                <a:t>Manoli</a:t>
              </a:r>
              <a:r>
                <a:rPr lang="ca-ES" sz="950" dirty="0" smtClean="0">
                  <a:solidFill>
                    <a:schemeClr val="bg1"/>
                  </a:solidFill>
                </a:rPr>
                <a:t> Flores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35" name="object 29"/>
          <p:cNvSpPr/>
          <p:nvPr/>
        </p:nvSpPr>
        <p:spPr>
          <a:xfrm>
            <a:off x="9201999" y="3081877"/>
            <a:ext cx="0" cy="3600000"/>
          </a:xfrm>
          <a:custGeom>
            <a:avLst/>
            <a:gdLst/>
            <a:ahLst/>
            <a:cxnLst/>
            <a:rect l="l" t="t" r="r" b="b"/>
            <a:pathLst>
              <a:path h="2082164">
                <a:moveTo>
                  <a:pt x="0" y="0"/>
                </a:moveTo>
                <a:lnTo>
                  <a:pt x="0" y="2081542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137" name="bg object 27"/>
          <p:cNvSpPr/>
          <p:nvPr/>
        </p:nvSpPr>
        <p:spPr>
          <a:xfrm flipV="1">
            <a:off x="3377242" y="4805360"/>
            <a:ext cx="5832000" cy="36000"/>
          </a:xfrm>
          <a:custGeom>
            <a:avLst/>
            <a:gdLst/>
            <a:ahLst/>
            <a:cxnLst/>
            <a:rect l="l" t="t" r="r" b="b"/>
            <a:pathLst>
              <a:path w="1084579">
                <a:moveTo>
                  <a:pt x="0" y="0"/>
                </a:moveTo>
                <a:lnTo>
                  <a:pt x="1084148" y="0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150" name="bg object 16"/>
          <p:cNvSpPr/>
          <p:nvPr/>
        </p:nvSpPr>
        <p:spPr>
          <a:xfrm>
            <a:off x="667407" y="1758647"/>
            <a:ext cx="0" cy="5040000"/>
          </a:xfrm>
          <a:custGeom>
            <a:avLst/>
            <a:gdLst/>
            <a:ahLst/>
            <a:cxnLst/>
            <a:rect l="l" t="t" r="r" b="b"/>
            <a:pathLst>
              <a:path h="3444875">
                <a:moveTo>
                  <a:pt x="0" y="0"/>
                </a:moveTo>
                <a:lnTo>
                  <a:pt x="0" y="3444671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1" name="bg object 17"/>
          <p:cNvSpPr/>
          <p:nvPr/>
        </p:nvSpPr>
        <p:spPr>
          <a:xfrm>
            <a:off x="704918" y="6758985"/>
            <a:ext cx="6480000" cy="0"/>
          </a:xfrm>
          <a:custGeom>
            <a:avLst/>
            <a:gdLst/>
            <a:ahLst/>
            <a:cxnLst/>
            <a:rect l="l" t="t" r="r" b="b"/>
            <a:pathLst>
              <a:path w="6341109">
                <a:moveTo>
                  <a:pt x="0" y="0"/>
                </a:moveTo>
                <a:lnTo>
                  <a:pt x="6340843" y="0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2" name="bg object 18"/>
          <p:cNvSpPr/>
          <p:nvPr/>
        </p:nvSpPr>
        <p:spPr>
          <a:xfrm>
            <a:off x="7200946" y="1717787"/>
            <a:ext cx="0" cy="5040000"/>
          </a:xfrm>
          <a:custGeom>
            <a:avLst/>
            <a:gdLst/>
            <a:ahLst/>
            <a:cxnLst/>
            <a:rect l="l" t="t" r="r" b="b"/>
            <a:pathLst>
              <a:path h="3444875">
                <a:moveTo>
                  <a:pt x="0" y="3444671"/>
                </a:moveTo>
                <a:lnTo>
                  <a:pt x="0" y="0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4" name="object 21"/>
          <p:cNvSpPr/>
          <p:nvPr/>
        </p:nvSpPr>
        <p:spPr>
          <a:xfrm>
            <a:off x="2283655" y="118444"/>
            <a:ext cx="0" cy="1620000"/>
          </a:xfrm>
          <a:custGeom>
            <a:avLst/>
            <a:gdLst/>
            <a:ahLst/>
            <a:cxnLst/>
            <a:rect l="l" t="t" r="r" b="b"/>
            <a:pathLst>
              <a:path h="2299970">
                <a:moveTo>
                  <a:pt x="0" y="0"/>
                </a:moveTo>
                <a:lnTo>
                  <a:pt x="0" y="2299614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5" name="object 24"/>
          <p:cNvSpPr/>
          <p:nvPr/>
        </p:nvSpPr>
        <p:spPr>
          <a:xfrm>
            <a:off x="4465275" y="100444"/>
            <a:ext cx="0" cy="1656000"/>
          </a:xfrm>
          <a:custGeom>
            <a:avLst/>
            <a:gdLst/>
            <a:ahLst/>
            <a:cxnLst/>
            <a:rect l="l" t="t" r="r" b="b"/>
            <a:pathLst>
              <a:path h="2272030">
                <a:moveTo>
                  <a:pt x="0" y="0"/>
                </a:moveTo>
                <a:lnTo>
                  <a:pt x="0" y="2271991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6" name="object 27"/>
          <p:cNvSpPr/>
          <p:nvPr/>
        </p:nvSpPr>
        <p:spPr>
          <a:xfrm>
            <a:off x="2253467" y="73953"/>
            <a:ext cx="2160001" cy="0"/>
          </a:xfrm>
          <a:custGeom>
            <a:avLst/>
            <a:gdLst/>
            <a:ahLst/>
            <a:cxnLst/>
            <a:rect l="l" t="t" r="r" b="b"/>
            <a:pathLst>
              <a:path w="1579245">
                <a:moveTo>
                  <a:pt x="1579079" y="0"/>
                </a:moveTo>
                <a:lnTo>
                  <a:pt x="0" y="0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8" name="bg object 17"/>
          <p:cNvSpPr/>
          <p:nvPr/>
        </p:nvSpPr>
        <p:spPr>
          <a:xfrm>
            <a:off x="667408" y="1740031"/>
            <a:ext cx="6480000" cy="0"/>
          </a:xfrm>
          <a:custGeom>
            <a:avLst/>
            <a:gdLst/>
            <a:ahLst/>
            <a:cxnLst/>
            <a:rect l="l" t="t" r="r" b="b"/>
            <a:pathLst>
              <a:path w="6341109">
                <a:moveTo>
                  <a:pt x="0" y="0"/>
                </a:moveTo>
                <a:lnTo>
                  <a:pt x="6340843" y="0"/>
                </a:lnTo>
              </a:path>
            </a:pathLst>
          </a:custGeom>
          <a:ln w="14820">
            <a:solidFill>
              <a:srgbClr val="008B94"/>
            </a:solidFill>
            <a:prstDash val="dot"/>
          </a:ln>
        </p:spPr>
        <p:txBody>
          <a:bodyPr wrap="square" lIns="0" tIns="0" rIns="0" bIns="0" rtlCol="0"/>
          <a:lstStyle/>
          <a:p>
            <a:endParaRPr lang="ca-ES" sz="1350" dirty="0"/>
          </a:p>
        </p:txBody>
      </p:sp>
      <p:sp>
        <p:nvSpPr>
          <p:cNvPr id="159" name="Rectángulo 158"/>
          <p:cNvSpPr/>
          <p:nvPr/>
        </p:nvSpPr>
        <p:spPr>
          <a:xfrm>
            <a:off x="2310345" y="1625123"/>
            <a:ext cx="2124000" cy="232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object 20"/>
          <p:cNvSpPr/>
          <p:nvPr/>
        </p:nvSpPr>
        <p:spPr>
          <a:xfrm>
            <a:off x="3380626" y="551027"/>
            <a:ext cx="0" cy="6156000"/>
          </a:xfrm>
          <a:custGeom>
            <a:avLst/>
            <a:gdLst/>
            <a:ahLst/>
            <a:cxnLst/>
            <a:rect l="l" t="t" r="r" b="b"/>
            <a:pathLst>
              <a:path h="4994910">
                <a:moveTo>
                  <a:pt x="0" y="0"/>
                </a:moveTo>
                <a:lnTo>
                  <a:pt x="0" y="4994706"/>
                </a:lnTo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ca-ES" sz="950" dirty="0"/>
          </a:p>
        </p:txBody>
      </p:sp>
      <p:sp>
        <p:nvSpPr>
          <p:cNvPr id="160" name="object 13"/>
          <p:cNvSpPr txBox="1"/>
          <p:nvPr/>
        </p:nvSpPr>
        <p:spPr>
          <a:xfrm>
            <a:off x="699684" y="2731712"/>
            <a:ext cx="215444" cy="1710047"/>
          </a:xfrm>
          <a:prstGeom prst="rect">
            <a:avLst/>
          </a:prstGeom>
        </p:spPr>
        <p:txBody>
          <a:bodyPr vert="vert270" wrap="square" lIns="0" tIns="4286" rIns="0" bIns="0" rtlCol="0">
            <a:spAutoFit/>
          </a:bodyPr>
          <a:lstStyle/>
          <a:p>
            <a:pPr marL="9525">
              <a:spcBef>
                <a:spcPts val="34"/>
              </a:spcBef>
            </a:pPr>
            <a:r>
              <a:rPr lang="ca-ES" sz="1400" spc="-15" dirty="0" smtClean="0">
                <a:solidFill>
                  <a:srgbClr val="008B94"/>
                </a:solidFill>
                <a:cs typeface="Trebuchet MS"/>
              </a:rPr>
              <a:t>C</a:t>
            </a:r>
            <a:r>
              <a:rPr lang="ca-ES" sz="1400" dirty="0" smtClean="0">
                <a:solidFill>
                  <a:srgbClr val="008B94"/>
                </a:solidFill>
                <a:cs typeface="Trebuchet MS"/>
              </a:rPr>
              <a:t>omi</a:t>
            </a:r>
            <a:r>
              <a:rPr lang="ca-ES" sz="1400" spc="-8" dirty="0" smtClean="0">
                <a:solidFill>
                  <a:srgbClr val="008B94"/>
                </a:solidFill>
                <a:cs typeface="Trebuchet MS"/>
              </a:rPr>
              <a:t>t</a:t>
            </a:r>
            <a:r>
              <a:rPr lang="ca-ES" sz="1400" dirty="0" smtClean="0">
                <a:solidFill>
                  <a:srgbClr val="008B94"/>
                </a:solidFill>
                <a:cs typeface="Trebuchet MS"/>
              </a:rPr>
              <a:t>è</a:t>
            </a:r>
            <a:r>
              <a:rPr lang="ca-ES" sz="1400" spc="-101" dirty="0" smtClean="0">
                <a:solidFill>
                  <a:srgbClr val="008B94"/>
                </a:solidFill>
                <a:cs typeface="Trebuchet MS"/>
              </a:rPr>
              <a:t> </a:t>
            </a:r>
            <a:r>
              <a:rPr lang="ca-ES" sz="1400" dirty="0" smtClean="0">
                <a:solidFill>
                  <a:srgbClr val="008B94"/>
                </a:solidFill>
                <a:cs typeface="Trebuchet MS"/>
              </a:rPr>
              <a:t>E</a:t>
            </a:r>
            <a:r>
              <a:rPr lang="ca-ES" sz="1400" spc="-19" dirty="0" smtClean="0">
                <a:solidFill>
                  <a:srgbClr val="008B94"/>
                </a:solidFill>
                <a:cs typeface="Trebuchet MS"/>
              </a:rPr>
              <a:t>x</a:t>
            </a:r>
            <a:r>
              <a:rPr lang="ca-ES" sz="1400" dirty="0" smtClean="0">
                <a:solidFill>
                  <a:srgbClr val="008B94"/>
                </a:solidFill>
                <a:cs typeface="Trebuchet MS"/>
              </a:rPr>
              <a:t>ecutiu</a:t>
            </a:r>
            <a:endParaRPr lang="ca-ES" sz="1400" dirty="0">
              <a:cs typeface="Trebuchet MS"/>
            </a:endParaRPr>
          </a:p>
        </p:txBody>
      </p:sp>
      <p:sp>
        <p:nvSpPr>
          <p:cNvPr id="106" name="Rectángulo 105"/>
          <p:cNvSpPr/>
          <p:nvPr/>
        </p:nvSpPr>
        <p:spPr>
          <a:xfrm>
            <a:off x="2577311" y="139690"/>
            <a:ext cx="1620000" cy="612000"/>
          </a:xfrm>
          <a:prstGeom prst="rect">
            <a:avLst/>
          </a:prstGeom>
          <a:solidFill>
            <a:srgbClr val="006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0"/>
          <a:lstStyle/>
          <a:p>
            <a:pPr algn="ctr">
              <a:spcBef>
                <a:spcPts val="500"/>
              </a:spcBef>
            </a:pPr>
            <a:r>
              <a:rPr lang="ca-ES" sz="1050" dirty="0" smtClean="0">
                <a:solidFill>
                  <a:schemeClr val="bg1"/>
                </a:solidFill>
              </a:rPr>
              <a:t>Gerència</a:t>
            </a:r>
          </a:p>
          <a:p>
            <a:pPr algn="ctr">
              <a:spcBef>
                <a:spcPts val="500"/>
              </a:spcBef>
            </a:pPr>
            <a:r>
              <a:rPr lang="ca-ES" sz="1050" dirty="0" smtClean="0">
                <a:solidFill>
                  <a:schemeClr val="bg1"/>
                </a:solidFill>
              </a:rPr>
              <a:t>Josep Lluís Ibáñez</a:t>
            </a:r>
          </a:p>
        </p:txBody>
      </p:sp>
      <p:sp>
        <p:nvSpPr>
          <p:cNvPr id="112" name="Rectángulo 111"/>
          <p:cNvSpPr/>
          <p:nvPr/>
        </p:nvSpPr>
        <p:spPr>
          <a:xfrm>
            <a:off x="3819546" y="4558219"/>
            <a:ext cx="1620000" cy="540000"/>
          </a:xfrm>
          <a:prstGeom prst="rect">
            <a:avLst/>
          </a:prstGeom>
          <a:solidFill>
            <a:srgbClr val="008B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bg1"/>
                </a:solidFill>
              </a:rPr>
              <a:t>Direcció Operacions Assistencials</a:t>
            </a:r>
          </a:p>
          <a:p>
            <a:pPr algn="ctr">
              <a:spcBef>
                <a:spcPts val="500"/>
              </a:spcBef>
            </a:pPr>
            <a:r>
              <a:rPr lang="ca-ES" sz="950" dirty="0" smtClean="0">
                <a:solidFill>
                  <a:schemeClr val="bg1"/>
                </a:solidFill>
              </a:rPr>
              <a:t>Olga Farré</a:t>
            </a:r>
            <a:endParaRPr lang="ca-ES" sz="950" dirty="0">
              <a:solidFill>
                <a:schemeClr val="bg1"/>
              </a:solidFill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1152745" y="1813936"/>
            <a:ext cx="2232118" cy="541203"/>
            <a:chOff x="1984925" y="952592"/>
            <a:chExt cx="2029197" cy="541203"/>
          </a:xfrm>
        </p:grpSpPr>
        <p:sp>
          <p:nvSpPr>
            <p:cNvPr id="8" name="bg object 21"/>
            <p:cNvSpPr/>
            <p:nvPr/>
          </p:nvSpPr>
          <p:spPr>
            <a:xfrm flipV="1">
              <a:off x="2178122" y="1236936"/>
              <a:ext cx="1836000" cy="45719"/>
            </a:xfrm>
            <a:custGeom>
              <a:avLst/>
              <a:gdLst/>
              <a:ahLst/>
              <a:cxnLst/>
              <a:rect l="l" t="t" r="r" b="b"/>
              <a:pathLst>
                <a:path w="1080770">
                  <a:moveTo>
                    <a:pt x="0" y="0"/>
                  </a:moveTo>
                  <a:lnTo>
                    <a:pt x="1080439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102" name="Rectángulo 101"/>
            <p:cNvSpPr/>
            <p:nvPr/>
          </p:nvSpPr>
          <p:spPr>
            <a:xfrm>
              <a:off x="1984925" y="952592"/>
              <a:ext cx="1620000" cy="541203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Gestió de Persones i Salut Laboral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Núria Margalef 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1153831" y="2429002"/>
            <a:ext cx="2240127" cy="704325"/>
            <a:chOff x="1347979" y="2384538"/>
            <a:chExt cx="2036479" cy="704325"/>
          </a:xfrm>
        </p:grpSpPr>
        <p:sp>
          <p:nvSpPr>
            <p:cNvPr id="67" name="bg object 24"/>
            <p:cNvSpPr/>
            <p:nvPr/>
          </p:nvSpPr>
          <p:spPr>
            <a:xfrm>
              <a:off x="1584458" y="2730632"/>
              <a:ext cx="1800000" cy="45719"/>
            </a:xfrm>
            <a:custGeom>
              <a:avLst/>
              <a:gdLst/>
              <a:ahLst/>
              <a:cxnLst/>
              <a:rect l="l" t="t" r="r" b="b"/>
              <a:pathLst>
                <a:path w="1080770">
                  <a:moveTo>
                    <a:pt x="0" y="0"/>
                  </a:moveTo>
                  <a:lnTo>
                    <a:pt x="1080439" y="0"/>
                  </a:lnTo>
                </a:path>
              </a:pathLst>
            </a:custGeom>
            <a:ln w="74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lang="ca-ES" sz="950" dirty="0"/>
            </a:p>
          </p:txBody>
        </p:sp>
        <p:sp>
          <p:nvSpPr>
            <p:cNvPr id="66" name="Rectángulo 65"/>
            <p:cNvSpPr/>
            <p:nvPr/>
          </p:nvSpPr>
          <p:spPr>
            <a:xfrm>
              <a:off x="1347979" y="2384538"/>
              <a:ext cx="1620000" cy="704325"/>
            </a:xfrm>
            <a:prstGeom prst="rect">
              <a:avLst/>
            </a:prstGeom>
            <a:solidFill>
              <a:srgbClr val="008B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t" anchorCtr="0"/>
            <a:lstStyle/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Direcció Gestió del Talent, Control de Gestió i Relacions Laborals</a:t>
              </a:r>
            </a:p>
            <a:p>
              <a:pPr algn="ctr">
                <a:spcBef>
                  <a:spcPts val="500"/>
                </a:spcBef>
              </a:pPr>
              <a:r>
                <a:rPr lang="ca-ES" sz="950" dirty="0" smtClean="0">
                  <a:solidFill>
                    <a:schemeClr val="bg1"/>
                  </a:solidFill>
                </a:rPr>
                <a:t>Manel </a:t>
              </a:r>
              <a:r>
                <a:rPr lang="ca-ES" sz="950" dirty="0" err="1" smtClean="0">
                  <a:solidFill>
                    <a:schemeClr val="bg1"/>
                  </a:solidFill>
                </a:rPr>
                <a:t>Tornadijo</a:t>
              </a:r>
              <a:endParaRPr lang="ca-ES" sz="9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3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183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de Office</vt:lpstr>
      <vt:lpstr>Presentación de PowerPoint</vt:lpstr>
    </vt:vector>
  </TitlesOfParts>
  <Company>CSAP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i subtítol</dc:title>
  <dc:creator>Selene Pernas Carreras</dc:creator>
  <cp:lastModifiedBy>Eduard Duran Robert</cp:lastModifiedBy>
  <cp:revision>180</cp:revision>
  <cp:lastPrinted>2023-02-01T13:32:45Z</cp:lastPrinted>
  <dcterms:created xsi:type="dcterms:W3CDTF">2019-11-06T11:04:53Z</dcterms:created>
  <dcterms:modified xsi:type="dcterms:W3CDTF">2023-04-14T07:15:34Z</dcterms:modified>
</cp:coreProperties>
</file>